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85" r:id="rId3"/>
    <p:sldId id="261" r:id="rId4"/>
    <p:sldId id="286" r:id="rId5"/>
    <p:sldId id="291" r:id="rId6"/>
    <p:sldId id="288" r:id="rId7"/>
    <p:sldId id="296" r:id="rId8"/>
    <p:sldId id="297" r:id="rId9"/>
    <p:sldId id="298" r:id="rId10"/>
    <p:sldId id="299" r:id="rId11"/>
    <p:sldId id="303" r:id="rId12"/>
    <p:sldId id="300" r:id="rId13"/>
    <p:sldId id="301" r:id="rId14"/>
    <p:sldId id="302" r:id="rId15"/>
    <p:sldId id="304" r:id="rId16"/>
    <p:sldId id="306" r:id="rId17"/>
    <p:sldId id="305" r:id="rId18"/>
    <p:sldId id="307" r:id="rId19"/>
    <p:sldId id="287" r:id="rId20"/>
    <p:sldId id="260" r:id="rId21"/>
  </p:sldIdLst>
  <p:sldSz cx="9144000" cy="5143500" type="screen16x9"/>
  <p:notesSz cx="6858000" cy="9144000"/>
  <p:embeddedFontLst>
    <p:embeddedFont>
      <p:font typeface="Lato" panose="020B0600000101010101" charset="-127"/>
      <p:regular r:id="rId23"/>
      <p:bold r:id="rId24"/>
      <p:italic r:id="rId25"/>
      <p:boldItalic r:id="rId26"/>
    </p:embeddedFont>
    <p:embeddedFont>
      <p:font typeface="HY헤드라인M" panose="02030600000101010101" pitchFamily="18" charset="-127"/>
      <p:regular r:id="rId27"/>
    </p:embeddedFont>
    <p:embeddedFont>
      <p:font typeface="Raleway" panose="020B0600000101010101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DE55F-9D12-4823-90EA-01FBC6A70DC7}">
  <a:tblStyle styleId="{D65DE55F-9D12-4823-90EA-01FBC6A70D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HY헤드라인M" panose="02030600000101010101" pitchFamily="18" charset="-127"/>
        <a:ea typeface="HY헤드라인M" panose="02030600000101010101" pitchFamily="18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7402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373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7718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913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2090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8673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605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929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029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71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603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759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672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5839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8889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73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04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 dirty="0"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6"/>
                </a:solidFill>
                <a:ea typeface="HY헤드라인M" panose="02030600000101010101" pitchFamily="18" charset="-127"/>
              </a:rPr>
              <a:t>“</a:t>
            </a:r>
            <a:endParaRPr sz="9600" b="1" dirty="0">
              <a:solidFill>
                <a:schemeClr val="accent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HY헤드라인M" panose="02030600000101010101" pitchFamily="18" charset="-127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Y헤드라인M" panose="02030600000101010101" pitchFamily="18" charset="-127"/>
          <a:ea typeface="HY헤드라인M" panose="0203060000010101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icbanq/22168709704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NlgQcGXoCG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556693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라즈베리파이를</a:t>
            </a:r>
            <a:r>
              <a:rPr lang="ko-KR" altLang="en-US" sz="4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이용한 </a:t>
            </a:r>
            <a:r>
              <a:rPr lang="en-US" altLang="ko-KR" sz="4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CCTV </a:t>
            </a:r>
            <a:r>
              <a:rPr lang="ko-KR" altLang="en-US" sz="4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만들기 </a:t>
            </a:r>
            <a:endParaRPr sz="40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882" y="147917"/>
            <a:ext cx="1634928" cy="38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Google Shape;102;p14"/>
          <p:cNvSpPr txBox="1">
            <a:spLocks/>
          </p:cNvSpPr>
          <p:nvPr/>
        </p:nvSpPr>
        <p:spPr>
          <a:xfrm>
            <a:off x="5705857" y="3922525"/>
            <a:ext cx="3174672" cy="91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ko-KR" altLang="en-US" sz="2000" dirty="0" smtClean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창의응용프로젝트 화</a:t>
            </a:r>
            <a:r>
              <a:rPr lang="en-US" altLang="ko-KR" sz="2000" dirty="0" smtClean="0">
                <a:solidFill>
                  <a:schemeClr val="accent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1,2</a:t>
            </a:r>
            <a:endParaRPr lang="en-US" sz="2000" dirty="0" smtClean="0">
              <a:solidFill>
                <a:schemeClr val="accent4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sz="2000" dirty="0" smtClean="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ICT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학부 인공지능제어학과</a:t>
            </a:r>
            <a:endParaRPr lang="en-US" sz="2000" dirty="0" smtClean="0">
              <a:solidFill>
                <a:schemeClr val="accent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sz="2500" dirty="0" smtClean="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201731282 </a:t>
            </a:r>
            <a:r>
              <a:rPr lang="ko-KR" altLang="en-US" sz="2500" dirty="0" err="1" smtClean="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임우섭</a:t>
            </a:r>
            <a:endParaRPr lang="en-US" sz="2500" dirty="0">
              <a:solidFill>
                <a:schemeClr val="accent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97598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준비단계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2000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녹화파일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</a:t>
            </a:r>
            <a:r>
              <a:rPr lang="ko-KR" altLang="en-US" sz="3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~ $ 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sudo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nano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/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etc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/motion/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motion.conf</a:t>
            </a:r>
            <a:endParaRPr sz="1300" b="1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00" y="1519397"/>
            <a:ext cx="4517960" cy="229338"/>
          </a:xfrm>
          <a:prstGeom prst="rect">
            <a:avLst/>
          </a:prstGeom>
        </p:spPr>
      </p:pic>
      <p:sp>
        <p:nvSpPr>
          <p:cNvPr id="11" name="Google Shape;95;p13"/>
          <p:cNvSpPr txBox="1"/>
          <p:nvPr/>
        </p:nvSpPr>
        <p:spPr>
          <a:xfrm>
            <a:off x="893697" y="1695964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4.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스트리밍 시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초당 프레임 수 제한 및 외부 접근 가능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40351"/>
          <a:stretch/>
        </p:blipFill>
        <p:spPr>
          <a:xfrm>
            <a:off x="893697" y="2157193"/>
            <a:ext cx="5773332" cy="89864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97" y="3524436"/>
            <a:ext cx="5570376" cy="405552"/>
          </a:xfrm>
          <a:prstGeom prst="rect">
            <a:avLst/>
          </a:prstGeom>
        </p:spPr>
      </p:pic>
      <p:sp>
        <p:nvSpPr>
          <p:cNvPr id="16" name="Google Shape;95;p13"/>
          <p:cNvSpPr txBox="1"/>
          <p:nvPr/>
        </p:nvSpPr>
        <p:spPr>
          <a:xfrm>
            <a:off x="893697" y="3055839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5.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스트리밍 시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외부망에서의 카메라 설정 변경 가능 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9122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8250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준비단계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녹화 파일 </a:t>
            </a:r>
            <a:r>
              <a:rPr lang="ko-KR" altLang="en-US" sz="2000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저장경로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</a:t>
            </a:r>
            <a:r>
              <a:rPr lang="ko-KR" altLang="en-US" sz="3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~ $ 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sudo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nano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/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etc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/motion/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motion.conf</a:t>
            </a:r>
            <a:endParaRPr sz="1300" b="1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00" y="1519397"/>
            <a:ext cx="4517960" cy="229338"/>
          </a:xfrm>
          <a:prstGeom prst="rect">
            <a:avLst/>
          </a:prstGeom>
        </p:spPr>
      </p:pic>
      <p:sp>
        <p:nvSpPr>
          <p:cNvPr id="11" name="Google Shape;95;p13"/>
          <p:cNvSpPr txBox="1"/>
          <p:nvPr/>
        </p:nvSpPr>
        <p:spPr>
          <a:xfrm>
            <a:off x="893697" y="1695964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6.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바탕화면의 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‘CCTV’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폴더로 저장되도록 설정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sp>
        <p:nvSpPr>
          <p:cNvPr id="16" name="Google Shape;95;p13"/>
          <p:cNvSpPr txBox="1"/>
          <p:nvPr/>
        </p:nvSpPr>
        <p:spPr>
          <a:xfrm>
            <a:off x="893697" y="2631028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7.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움직임 판정 기준 설정 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685"/>
          <a:stretch/>
        </p:blipFill>
        <p:spPr>
          <a:xfrm>
            <a:off x="5955996" y="1384335"/>
            <a:ext cx="2686165" cy="1690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도넛 2"/>
          <p:cNvSpPr/>
          <p:nvPr/>
        </p:nvSpPr>
        <p:spPr>
          <a:xfrm>
            <a:off x="6464073" y="2135024"/>
            <a:ext cx="573221" cy="491104"/>
          </a:xfrm>
          <a:prstGeom prst="donut">
            <a:avLst>
              <a:gd name="adj" fmla="val 8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26" y="3075283"/>
            <a:ext cx="4833522" cy="532027"/>
          </a:xfrm>
          <a:prstGeom prst="rect">
            <a:avLst/>
          </a:prstGeom>
        </p:spPr>
      </p:pic>
      <p:sp>
        <p:nvSpPr>
          <p:cNvPr id="18" name="Google Shape;95;p13"/>
          <p:cNvSpPr txBox="1"/>
          <p:nvPr/>
        </p:nvSpPr>
        <p:spPr>
          <a:xfrm>
            <a:off x="893697" y="3529727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Aft>
                <a:spcPts val="0"/>
              </a:spcAft>
            </a:pPr>
            <a:r>
              <a:rPr lang="en-US" altLang="ko-KR" sz="1200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: </a:t>
            </a:r>
            <a:r>
              <a:rPr lang="ko-KR" altLang="en-US" sz="1200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해상도 </a:t>
            </a:r>
            <a:r>
              <a:rPr lang="en-US" altLang="ko-KR" sz="1200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640X480=</a:t>
            </a:r>
            <a:r>
              <a:rPr lang="ko-KR" altLang="en-US" sz="1200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약 </a:t>
            </a:r>
            <a:r>
              <a:rPr lang="en-US" altLang="ko-KR" sz="1200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24</a:t>
            </a:r>
            <a:r>
              <a:rPr lang="ko-KR" altLang="en-US" sz="1200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만개의 픽셀 중 </a:t>
            </a:r>
            <a:r>
              <a:rPr lang="en-US" altLang="ko-KR" sz="1200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1500</a:t>
            </a:r>
            <a:r>
              <a:rPr lang="ko-KR" altLang="en-US" sz="1200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픽셀이 변하게 되면</a:t>
            </a:r>
            <a:r>
              <a:rPr lang="en-US" altLang="ko-KR" sz="1200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,</a:t>
            </a:r>
          </a:p>
          <a:p>
            <a:pPr lvl="0" algn="l" rtl="0">
              <a:spcAft>
                <a:spcPts val="0"/>
              </a:spcAft>
            </a:pPr>
            <a:r>
              <a:rPr lang="ko-KR" altLang="en-US" sz="1200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 움직임으로 인식하고 녹화를 진행함</a:t>
            </a:r>
            <a:endParaRPr sz="1200" dirty="0">
              <a:solidFill>
                <a:schemeClr val="bg2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sp>
        <p:nvSpPr>
          <p:cNvPr id="20" name="Google Shape;95;p13"/>
          <p:cNvSpPr txBox="1"/>
          <p:nvPr/>
        </p:nvSpPr>
        <p:spPr>
          <a:xfrm>
            <a:off x="893696" y="3971439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8.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저장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후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에디터 종료 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(Ctrl + X &gt;&gt; Shift + y &gt;&gt; Enter)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83" y="2135024"/>
            <a:ext cx="5453316" cy="5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97598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준비단계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등록</a:t>
            </a:r>
            <a:r>
              <a:rPr lang="ko-KR" altLang="en-US" sz="3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~ $ 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sudo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nano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/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etc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/default/motion</a:t>
            </a:r>
            <a:endParaRPr sz="1300" b="1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" name="Google Shape;95;p13"/>
          <p:cNvSpPr txBox="1"/>
          <p:nvPr/>
        </p:nvSpPr>
        <p:spPr>
          <a:xfrm>
            <a:off x="893697" y="1695964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1.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백그라운드에서의 실행 가능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sp>
        <p:nvSpPr>
          <p:cNvPr id="17" name="Google Shape;95;p13"/>
          <p:cNvSpPr txBox="1"/>
          <p:nvPr/>
        </p:nvSpPr>
        <p:spPr>
          <a:xfrm>
            <a:off x="893696" y="2598423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2.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저장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후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에디터 종료 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(Ctrl + X &gt;&gt; Shift + y &gt;&gt; Enter)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96" y="1516371"/>
            <a:ext cx="4458233" cy="2167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96" y="2157193"/>
            <a:ext cx="4021494" cy="4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97598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준비단계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자동실행 설정</a:t>
            </a:r>
            <a:r>
              <a:rPr lang="ko-KR" altLang="en-US" sz="3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~ $ 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sudo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nano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/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etc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/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rc.local</a:t>
            </a:r>
            <a:endParaRPr sz="1300" b="1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" name="Google Shape;95;p13"/>
          <p:cNvSpPr txBox="1"/>
          <p:nvPr/>
        </p:nvSpPr>
        <p:spPr>
          <a:xfrm>
            <a:off x="893697" y="1695964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1. </a:t>
            </a:r>
            <a:r>
              <a:rPr lang="ko-KR" altLang="en-US" sz="1300" dirty="0" err="1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라즈베리파이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실행 시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항상 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motion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실행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sp>
        <p:nvSpPr>
          <p:cNvPr id="17" name="Google Shape;95;p13"/>
          <p:cNvSpPr txBox="1"/>
          <p:nvPr/>
        </p:nvSpPr>
        <p:spPr>
          <a:xfrm>
            <a:off x="893696" y="3281082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2.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저장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후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,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에디터 종료 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(Ctrl + X &gt;&gt; Shift + y &gt;&gt; Enter)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95" y="1516371"/>
            <a:ext cx="3198459" cy="1958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95" y="2147388"/>
            <a:ext cx="3186164" cy="113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97598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준비단계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폴더 권한 설정</a:t>
            </a:r>
            <a:r>
              <a:rPr lang="ko-KR" altLang="en-US" sz="3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~ $ 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sudo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chmod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777 /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var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/lib/motion</a:t>
            </a:r>
            <a:endParaRPr sz="1300" b="1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" name="Google Shape;95;p13"/>
          <p:cNvSpPr txBox="1"/>
          <p:nvPr/>
        </p:nvSpPr>
        <p:spPr>
          <a:xfrm>
            <a:off x="893697" y="1695964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1. </a:t>
            </a:r>
            <a:r>
              <a:rPr lang="en-US" altLang="ko-KR" sz="1300" dirty="0" err="1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chmod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777 &gt;&gt;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폴더의 모든 권한을 아무에게나 개방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95" y="1524749"/>
            <a:ext cx="5048702" cy="1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5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97598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인터넷을 통한 스트리밍</a:t>
            </a:r>
            <a:endParaRPr sz="1300" b="1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" name="Google Shape;95;p13"/>
          <p:cNvSpPr txBox="1"/>
          <p:nvPr/>
        </p:nvSpPr>
        <p:spPr>
          <a:xfrm>
            <a:off x="893695" y="1346559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인터넷 주소에 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IP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주소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: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포트번호 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8081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입력 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6999" b="18044"/>
          <a:stretch/>
        </p:blipFill>
        <p:spPr>
          <a:xfrm>
            <a:off x="4457989" y="1492898"/>
            <a:ext cx="2383142" cy="2100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95" y="1849278"/>
            <a:ext cx="5180534" cy="2722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7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97598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스트리밍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인터넷을 통한 스트리밍</a:t>
            </a:r>
            <a:endParaRPr sz="1300" b="1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" name="Google Shape;95;p13"/>
          <p:cNvSpPr txBox="1"/>
          <p:nvPr/>
        </p:nvSpPr>
        <p:spPr>
          <a:xfrm>
            <a:off x="893695" y="1346559"/>
            <a:ext cx="5327809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인터넷 주소에 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IP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주소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: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포트번호 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8081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입력 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6999" b="18044"/>
          <a:stretch/>
        </p:blipFill>
        <p:spPr>
          <a:xfrm>
            <a:off x="4457989" y="1492898"/>
            <a:ext cx="2383142" cy="210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000"/>
                    </a14:imgEffect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 l="33355" t="22832" r="28538" b="12341"/>
          <a:stretch/>
        </p:blipFill>
        <p:spPr>
          <a:xfrm>
            <a:off x="893695" y="1832752"/>
            <a:ext cx="3100930" cy="264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 l="13680" r="45520"/>
          <a:stretch/>
        </p:blipFill>
        <p:spPr>
          <a:xfrm>
            <a:off x="1093693" y="1832752"/>
            <a:ext cx="1559859" cy="264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2338" y="1769998"/>
            <a:ext cx="1986482" cy="2711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4625" y="3926541"/>
            <a:ext cx="1629881" cy="554853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H="1" flipV="1">
            <a:off x="3994626" y="1849278"/>
            <a:ext cx="2934494" cy="94556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3994625" y="2861904"/>
            <a:ext cx="2970954" cy="157326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3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97598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결과물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녹화 파일 확인</a:t>
            </a:r>
            <a:endParaRPr sz="1300" b="1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324" y="1748116"/>
            <a:ext cx="3594630" cy="2288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54" y="1378651"/>
            <a:ext cx="1993152" cy="265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878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97598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결과물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녹화 파일 확인</a:t>
            </a:r>
            <a:endParaRPr sz="1300" b="1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98" y="1483710"/>
            <a:ext cx="5345535" cy="1693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04-202010292033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56184" y="1882043"/>
            <a:ext cx="3175621" cy="238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368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549516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blog.naver.com/icbanq/221687097041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4300" lvl="0" indent="0">
              <a:buNone/>
            </a:pP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CCTV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만들기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4300" lvl="0" indent="0">
              <a:buNone/>
            </a:pP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4300" lvl="0" indent="0">
              <a:buNone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://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www.youtube.com/watch?v=NlgQcGXoCG4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4300" indent="0">
              <a:buNone/>
            </a:pP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라즈베리파이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CCTV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만들기 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4300" lvl="0" indent="0">
              <a:buNone/>
            </a:pPr>
            <a:endParaRPr lang="en-US" sz="2000" dirty="0" smtClean="0"/>
          </a:p>
          <a:p>
            <a:pPr marL="114300" lvl="0" indent="0">
              <a:buNone/>
            </a:pPr>
            <a:endParaRPr lang="en-US" sz="2000" dirty="0"/>
          </a:p>
          <a:p>
            <a:pPr marL="114300" lvl="0" indent="0">
              <a:buNone/>
            </a:pPr>
            <a:endParaRPr sz="2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참고문헌</a:t>
            </a:r>
            <a:endParaRPr sz="2000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64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선정 동기</a:t>
            </a:r>
            <a:endParaRPr sz="3000" dirty="0"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549516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카메라 모듈과 </a:t>
            </a:r>
            <a:r>
              <a:rPr lang="en-US" altLang="ko-KR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USB</a:t>
            </a: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주변기기 장착을 통해 다양한 용도로 응용이 가능한 </a:t>
            </a:r>
            <a:r>
              <a:rPr lang="ko-KR" alt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라즈베리파이를</a:t>
            </a: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이용하여 집에서 반려동물을 혼자 두게 되는 상황이 되었을 때</a:t>
            </a:r>
            <a:r>
              <a:rPr lang="en-US" altLang="ko-KR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무슨 일이 일어날지도 모르는 집 안의 상황을 확인할 수 있도록 </a:t>
            </a:r>
            <a:r>
              <a:rPr lang="en-US" altLang="ko-KR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CCTV</a:t>
            </a: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 제작하기로 했다</a:t>
            </a:r>
            <a:r>
              <a:rPr lang="en-US" altLang="ko-KR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56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3000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감사합니다</a:t>
            </a:r>
            <a:r>
              <a:rPr lang="en-US" altLang="ko-KR" sz="3000" i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sz="300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내용</a:t>
            </a:r>
            <a:endParaRPr sz="3000" dirty="0"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ko-KR" alt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라즈베리파이에서</a:t>
            </a: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motion </a:t>
            </a: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프로그램을 이용하여 카메라 시야에서 물체의 움직임이 감지되었을 때 촬영을 할 수 있는 </a:t>
            </a:r>
            <a:r>
              <a:rPr lang="en-US" altLang="ko-KR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CCTV</a:t>
            </a:r>
            <a:r>
              <a:rPr lang="ko-KR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 제작하고 녹화된 파일을 확인하고자 한다</a:t>
            </a:r>
            <a:r>
              <a:rPr lang="en-US" altLang="ko-KR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구성</a:t>
            </a:r>
            <a:endParaRPr sz="30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7" name="그룹 6"/>
          <p:cNvGrpSpPr/>
          <p:nvPr/>
        </p:nvGrpSpPr>
        <p:grpSpPr>
          <a:xfrm>
            <a:off x="463215" y="1298448"/>
            <a:ext cx="6059449" cy="3398485"/>
            <a:chOff x="2788784" y="1371600"/>
            <a:chExt cx="4419600" cy="3200400"/>
          </a:xfrm>
        </p:grpSpPr>
        <p:sp>
          <p:nvSpPr>
            <p:cNvPr id="8" name="이등변 삼각형 7"/>
            <p:cNvSpPr/>
            <p:nvPr/>
          </p:nvSpPr>
          <p:spPr>
            <a:xfrm>
              <a:off x="2788784" y="1371600"/>
              <a:ext cx="4419600" cy="1219200"/>
            </a:xfrm>
            <a:prstGeom prst="triangle">
              <a:avLst>
                <a:gd name="adj" fmla="val 50000"/>
              </a:avLst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275012" y="2438400"/>
              <a:ext cx="3505200" cy="21336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헤드라인M" panose="0203060000010101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55" y="2496312"/>
            <a:ext cx="1117178" cy="10402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853" y="3328416"/>
            <a:ext cx="1346881" cy="1368517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H="1">
            <a:off x="1197865" y="3154680"/>
            <a:ext cx="4215383" cy="173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2476734" y="3380668"/>
            <a:ext cx="3004525" cy="1316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664" y="2749671"/>
            <a:ext cx="2305050" cy="17907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261" y="2881839"/>
            <a:ext cx="2121115" cy="1205529"/>
          </a:xfrm>
          <a:prstGeom prst="rect">
            <a:avLst/>
          </a:prstGeom>
        </p:spPr>
      </p:pic>
      <p:sp>
        <p:nvSpPr>
          <p:cNvPr id="23" name="Google Shape;95;p13"/>
          <p:cNvSpPr txBox="1"/>
          <p:nvPr/>
        </p:nvSpPr>
        <p:spPr>
          <a:xfrm>
            <a:off x="3005975" y="2354757"/>
            <a:ext cx="1973729" cy="44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움직임 감지 및 촬영</a:t>
            </a:r>
            <a:endParaRPr dirty="0">
              <a:solidFill>
                <a:schemeClr val="accent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sp>
        <p:nvSpPr>
          <p:cNvPr id="25" name="Google Shape;95;p13"/>
          <p:cNvSpPr txBox="1"/>
          <p:nvPr/>
        </p:nvSpPr>
        <p:spPr>
          <a:xfrm>
            <a:off x="6973250" y="2372227"/>
            <a:ext cx="1973729" cy="441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chemeClr val="accent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녹화 파일 확인</a:t>
            </a:r>
            <a:endParaRPr dirty="0">
              <a:solidFill>
                <a:schemeClr val="accent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282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8"/>
          <p:cNvGrpSpPr/>
          <p:nvPr/>
        </p:nvGrpSpPr>
        <p:grpSpPr>
          <a:xfrm>
            <a:off x="0" y="2002224"/>
            <a:ext cx="3546900" cy="2612127"/>
            <a:chOff x="0" y="1189989"/>
            <a:chExt cx="3546900" cy="3482836"/>
          </a:xfrm>
          <a:effectLst/>
        </p:grpSpPr>
        <p:sp>
          <p:nvSpPr>
            <p:cNvPr id="247" name="Google Shape;247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altLang="en-US" sz="2000" dirty="0" smtClean="0">
                  <a:solidFill>
                    <a:schemeClr val="l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Raleway"/>
                  <a:sym typeface="Raleway"/>
                </a:rPr>
                <a:t>준비단계</a:t>
              </a:r>
              <a:endParaRPr sz="20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537328" y="2057125"/>
              <a:ext cx="2406876" cy="26157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/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 err="1" smtClean="0">
                  <a:solidFill>
                    <a:schemeClr val="dk1"/>
                  </a:solidFill>
                  <a:latin typeface="Lato"/>
                  <a:ea typeface="HY헤드라인M" panose="02030600000101010101" pitchFamily="18" charset="-127"/>
                  <a:cs typeface="Lato"/>
                  <a:sym typeface="Lato"/>
                </a:rPr>
                <a:t>라즈비안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Lato"/>
                  <a:ea typeface="HY헤드라인M" panose="02030600000101010101" pitchFamily="18" charset="-127"/>
                  <a:cs typeface="Lato"/>
                  <a:sym typeface="Lato"/>
                </a:rPr>
                <a:t> 운영체제 설치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Lato"/>
                  <a:ea typeface="HY헤드라인M" panose="02030600000101010101" pitchFamily="18" charset="-127"/>
                  <a:cs typeface="Lato"/>
                  <a:sym typeface="Lato"/>
                </a:rPr>
                <a:t>,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 smtClean="0">
                  <a:solidFill>
                    <a:schemeClr val="dk1"/>
                  </a:solidFill>
                  <a:latin typeface="Lato"/>
                  <a:ea typeface="HY헤드라인M" panose="02030600000101010101" pitchFamily="18" charset="-127"/>
                  <a:cs typeface="Lato"/>
                  <a:sym typeface="Lato"/>
                </a:rPr>
                <a:t>카메라 모듈 연결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Lato"/>
                  <a:ea typeface="HY헤드라인M" panose="02030600000101010101" pitchFamily="18" charset="-127"/>
                  <a:cs typeface="Lato"/>
                  <a:sym typeface="Lato"/>
                </a:rPr>
                <a:t>,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smtClean="0">
                  <a:solidFill>
                    <a:schemeClr val="dk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Lato"/>
                  <a:sym typeface="Lato"/>
                </a:rPr>
                <a:t>motion </a:t>
              </a:r>
              <a:r>
                <a:rPr lang="ko-KR" altLang="en-US" sz="1600" dirty="0" smtClean="0">
                  <a:solidFill>
                    <a:schemeClr val="dk1"/>
                  </a:solidFill>
                  <a:latin typeface="Lato"/>
                  <a:ea typeface="HY헤드라인M" panose="02030600000101010101" pitchFamily="18" charset="-127"/>
                  <a:cs typeface="Lato"/>
                  <a:sym typeface="Lato"/>
                </a:rPr>
                <a:t>패키지 설치</a:t>
              </a:r>
              <a:r>
                <a:rPr lang="en-US" altLang="ko-KR" sz="1600" dirty="0" smtClean="0">
                  <a:solidFill>
                    <a:schemeClr val="dk1"/>
                  </a:solidFill>
                  <a:latin typeface="Lato"/>
                  <a:ea typeface="HY헤드라인M" panose="02030600000101010101" pitchFamily="18" charset="-127"/>
                  <a:cs typeface="Lato"/>
                  <a:sym typeface="Lato"/>
                </a:rPr>
                <a:t>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 smtClean="0">
                  <a:solidFill>
                    <a:schemeClr val="dk1"/>
                  </a:solidFill>
                  <a:latin typeface="Lato"/>
                  <a:ea typeface="HY헤드라인M" panose="02030600000101010101" pitchFamily="18" charset="-127"/>
                  <a:cs typeface="Lato"/>
                  <a:sym typeface="Lato"/>
                </a:rPr>
                <a:t>및 설정</a:t>
              </a:r>
              <a:endParaRPr lang="en-US" altLang="ko-KR" sz="1600" dirty="0" smtClean="0">
                <a:solidFill>
                  <a:schemeClr val="dk1"/>
                </a:solidFill>
                <a:latin typeface="Lato"/>
                <a:ea typeface="HY헤드라인M" panose="02030600000101010101" pitchFamily="18" charset="-127"/>
                <a:cs typeface="Lato"/>
                <a:sym typeface="La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dirty="0" smtClean="0">
                <a:solidFill>
                  <a:schemeClr val="dk1"/>
                </a:solidFill>
                <a:latin typeface="Lato"/>
                <a:ea typeface="HY헤드라인M" panose="02030600000101010101" pitchFamily="18" charset="-127"/>
                <a:cs typeface="Lato"/>
                <a:sym typeface="La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850898" y="2002063"/>
            <a:ext cx="3305700" cy="2612288"/>
            <a:chOff x="2850898" y="1189775"/>
            <a:chExt cx="3305700" cy="3483050"/>
          </a:xfrm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50" name="Google Shape;250;p28"/>
            <p:cNvSpPr/>
            <p:nvPr/>
          </p:nvSpPr>
          <p:spPr>
            <a:xfrm>
              <a:off x="2850898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  <a:sp3d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altLang="en-US" sz="2000" dirty="0" smtClean="0">
                  <a:solidFill>
                    <a:schemeClr val="lt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Lato"/>
                  <a:sym typeface="Lato"/>
                </a:rPr>
                <a:t>스트리밍</a:t>
              </a:r>
              <a:endParaRPr sz="2000" dirty="0">
                <a:solidFill>
                  <a:schemeClr val="l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altLang="en-US" sz="1600" dirty="0" smtClean="0">
                  <a:solidFill>
                    <a:schemeClr val="dk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Lato"/>
                  <a:sym typeface="Lato"/>
                </a:rPr>
                <a:t>인터넷을 통한 스트리밍</a:t>
              </a:r>
              <a:endParaRPr sz="1600" dirty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endParaRPr>
            </a:p>
          </p:txBody>
        </p:sp>
      </p:grpSp>
      <p:sp>
        <p:nvSpPr>
          <p:cNvPr id="244" name="Google Shape;244;p28"/>
          <p:cNvSpPr/>
          <p:nvPr/>
        </p:nvSpPr>
        <p:spPr>
          <a:xfrm>
            <a:off x="5715144" y="2002063"/>
            <a:ext cx="3305700" cy="50175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2000" dirty="0" smtClean="0">
                <a:solidFill>
                  <a:schemeClr val="lt1"/>
                </a:solidFill>
                <a:latin typeface="Raleway"/>
                <a:ea typeface="HY헤드라인M" panose="02030600000101010101" pitchFamily="18" charset="-127"/>
                <a:cs typeface="Raleway"/>
                <a:sym typeface="Raleway"/>
              </a:rPr>
              <a:t>결과물</a:t>
            </a:r>
            <a:endParaRPr sz="2000" dirty="0">
              <a:solidFill>
                <a:schemeClr val="lt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절차</a:t>
            </a:r>
            <a:endParaRPr sz="30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Google Shape;251;p28"/>
          <p:cNvSpPr txBox="1"/>
          <p:nvPr/>
        </p:nvSpPr>
        <p:spPr>
          <a:xfrm>
            <a:off x="6249894" y="2652575"/>
            <a:ext cx="2236200" cy="1961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녹화 파일 확인</a:t>
            </a:r>
            <a:endParaRPr sz="1600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4733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준비단계</a:t>
            </a:r>
            <a:r>
              <a:rPr lang="en-US" altLang="ko-KR" sz="3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라즈비안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운영체제 설치</a:t>
            </a:r>
            <a:endParaRPr sz="2000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00" y="1592928"/>
            <a:ext cx="3399261" cy="2742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409"/>
          <a:stretch/>
        </p:blipFill>
        <p:spPr>
          <a:xfrm>
            <a:off x="4292961" y="1592928"/>
            <a:ext cx="4187614" cy="2742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28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준비단계</a:t>
            </a:r>
            <a:r>
              <a:rPr lang="en-US" altLang="ko-KR" sz="3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모듈 연결</a:t>
            </a:r>
            <a:endParaRPr sz="2000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16426" y="896671"/>
            <a:ext cx="2859567" cy="4105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1519397"/>
            <a:ext cx="3505200" cy="2859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8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97598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준비단계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패키지 설치</a:t>
            </a:r>
            <a:r>
              <a:rPr lang="ko-KR" altLang="en-US" sz="3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~ $ </a:t>
            </a:r>
            <a:r>
              <a:rPr lang="en-US" altLang="ko-KR" sz="1300" b="1" dirty="0" err="1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sudo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r>
              <a:rPr lang="en-US" altLang="ko-KR" sz="1300" b="1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apt-get install </a:t>
            </a:r>
            <a:r>
              <a:rPr lang="en-US" altLang="ko-KR" sz="1300" b="1" dirty="0" smtClean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motion</a:t>
            </a:r>
            <a:endParaRPr sz="1300" b="1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00" y="1519397"/>
            <a:ext cx="5151500" cy="2859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75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97598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준비단계</a:t>
            </a:r>
            <a:r>
              <a:rPr lang="en-US" altLang="ko-KR" sz="3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</a:t>
            </a:r>
            <a:r>
              <a:rPr lang="ko-KR" altLang="en-US" sz="2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패키지 설정</a:t>
            </a:r>
            <a:r>
              <a:rPr lang="ko-KR" altLang="en-US" sz="3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300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~ $ </a:t>
            </a:r>
            <a:r>
              <a:rPr lang="en-US" altLang="ko-KR" sz="1300" b="1" dirty="0" err="1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sudo</a:t>
            </a:r>
            <a:r>
              <a:rPr lang="en-US" altLang="ko-KR" sz="1300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</a:t>
            </a:r>
            <a:r>
              <a:rPr lang="en-US" altLang="ko-KR" sz="1300" b="1" dirty="0" err="1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nano</a:t>
            </a:r>
            <a:r>
              <a:rPr lang="en-US" altLang="ko-KR" sz="1300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/</a:t>
            </a:r>
            <a:r>
              <a:rPr lang="en-US" altLang="ko-KR" sz="1300" b="1" dirty="0" err="1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etc</a:t>
            </a:r>
            <a:r>
              <a:rPr lang="en-US" altLang="ko-KR" sz="1300" b="1" dirty="0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/motion/</a:t>
            </a:r>
            <a:r>
              <a:rPr lang="en-US" altLang="ko-KR" sz="1300" b="1" dirty="0" err="1" smtClean="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motion.conf</a:t>
            </a:r>
            <a:endParaRPr sz="1300" b="1" dirty="0">
              <a:solidFill>
                <a:schemeClr val="accent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00" y="1519397"/>
            <a:ext cx="4517960" cy="2293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99" y="2101677"/>
            <a:ext cx="5667289" cy="8928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97" y="3338997"/>
            <a:ext cx="4267581" cy="5534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97" y="4236853"/>
            <a:ext cx="5212461" cy="397506"/>
          </a:xfrm>
          <a:prstGeom prst="rect">
            <a:avLst/>
          </a:prstGeom>
        </p:spPr>
      </p:pic>
      <p:sp>
        <p:nvSpPr>
          <p:cNvPr id="11" name="Google Shape;95;p13"/>
          <p:cNvSpPr txBox="1"/>
          <p:nvPr/>
        </p:nvSpPr>
        <p:spPr>
          <a:xfrm>
            <a:off x="893697" y="1695964"/>
            <a:ext cx="3598885" cy="3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1.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해상도 설정 </a:t>
            </a:r>
            <a:r>
              <a:rPr lang="en-US" altLang="ko-KR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: 640X480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sp>
        <p:nvSpPr>
          <p:cNvPr id="12" name="Google Shape;95;p13"/>
          <p:cNvSpPr txBox="1"/>
          <p:nvPr/>
        </p:nvSpPr>
        <p:spPr>
          <a:xfrm>
            <a:off x="913636" y="2930174"/>
            <a:ext cx="5995164" cy="40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2. Framerate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설정 </a:t>
            </a:r>
            <a:r>
              <a:rPr 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(1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초당 </a:t>
            </a:r>
            <a:r>
              <a:rPr lang="ko-KR" altLang="en-US" sz="1300" dirty="0" err="1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화먼에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 출력되는 프레임 수</a:t>
            </a:r>
            <a:r>
              <a:rPr 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)  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  <p:sp>
        <p:nvSpPr>
          <p:cNvPr id="13" name="Google Shape;95;p13"/>
          <p:cNvSpPr txBox="1"/>
          <p:nvPr/>
        </p:nvSpPr>
        <p:spPr>
          <a:xfrm>
            <a:off x="893697" y="3828030"/>
            <a:ext cx="5995164" cy="40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3. </a:t>
            </a:r>
            <a:r>
              <a:rPr lang="ko-KR" altLang="en-US" sz="1300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Lato"/>
                <a:sym typeface="Lato"/>
              </a:rPr>
              <a:t>자동 녹화 설정 </a:t>
            </a:r>
            <a:endParaRPr sz="13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330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412</Words>
  <Application>Microsoft Office PowerPoint</Application>
  <PresentationFormat>화면 슬라이드 쇼(16:9)</PresentationFormat>
  <Paragraphs>78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Lato</vt:lpstr>
      <vt:lpstr>HY헤드라인M</vt:lpstr>
      <vt:lpstr>Raleway</vt:lpstr>
      <vt:lpstr>Arial</vt:lpstr>
      <vt:lpstr>맑은 고딕</vt:lpstr>
      <vt:lpstr>Antonio template</vt:lpstr>
      <vt:lpstr>라즈베리파이를 이용한 CCTV 만들기 </vt:lpstr>
      <vt:lpstr>프로젝트 선정 동기</vt:lpstr>
      <vt:lpstr>프로젝트 내용</vt:lpstr>
      <vt:lpstr>프로젝트 구성</vt:lpstr>
      <vt:lpstr>프로젝트 절차</vt:lpstr>
      <vt:lpstr>준비단계  라즈비안 운영체제 설치</vt:lpstr>
      <vt:lpstr>준비단계  카메라 모듈 연결</vt:lpstr>
      <vt:lpstr>준비단계  motion 패키지 설치  ~ $ sudo apt-get install motion</vt:lpstr>
      <vt:lpstr>준비단계  motion 패키지 설정  ~ $ sudo nano /etc/motion/motion.conf</vt:lpstr>
      <vt:lpstr>준비단계  녹화파일 설정  ~ $ sudo nano /etc/motion/motion.conf</vt:lpstr>
      <vt:lpstr>준비단계  녹화 파일 저장경로 설정  ~ $ sudo nano /etc/motion/motion.conf</vt:lpstr>
      <vt:lpstr>준비단계  motion 서비스 등록  ~ $ sudo nano /etc/default/motion</vt:lpstr>
      <vt:lpstr>준비단계  motion 자동실행 설정  ~ $ sudo nano /etc/rc.local</vt:lpstr>
      <vt:lpstr>준비단계  motion 폴더 권한 설정  ~ $ sudo chmod 777 /var/lib/motion</vt:lpstr>
      <vt:lpstr>스트리밍  인터넷을 통한 스트리밍</vt:lpstr>
      <vt:lpstr>스트리밍  인터넷을 통한 스트리밍</vt:lpstr>
      <vt:lpstr>결과물  녹화 파일 확인</vt:lpstr>
      <vt:lpstr>결과물  녹화 파일 확인</vt:lpstr>
      <vt:lpstr>참고문헌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라즈베리파이를 이용한 </dc:title>
  <cp:lastModifiedBy>LIMWOOSEOB</cp:lastModifiedBy>
  <cp:revision>48</cp:revision>
  <dcterms:modified xsi:type="dcterms:W3CDTF">2020-10-29T12:06:33Z</dcterms:modified>
</cp:coreProperties>
</file>